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12" r:id="rId1"/>
  </p:sldMasterIdLst>
  <p:notesMasterIdLst>
    <p:notesMasterId r:id="rId30"/>
  </p:notesMasterIdLst>
  <p:sldIdLst>
    <p:sldId id="256" r:id="rId2"/>
    <p:sldId id="257" r:id="rId3"/>
    <p:sldId id="258" r:id="rId4"/>
    <p:sldId id="260" r:id="rId5"/>
    <p:sldId id="282" r:id="rId6"/>
    <p:sldId id="261" r:id="rId7"/>
    <p:sldId id="283" r:id="rId8"/>
    <p:sldId id="288" r:id="rId9"/>
    <p:sldId id="289" r:id="rId10"/>
    <p:sldId id="284" r:id="rId11"/>
    <p:sldId id="290" r:id="rId12"/>
    <p:sldId id="264" r:id="rId13"/>
    <p:sldId id="265" r:id="rId14"/>
    <p:sldId id="267" r:id="rId15"/>
    <p:sldId id="270" r:id="rId16"/>
    <p:sldId id="268" r:id="rId17"/>
    <p:sldId id="266" r:id="rId18"/>
    <p:sldId id="272" r:id="rId19"/>
    <p:sldId id="287" r:id="rId20"/>
    <p:sldId id="274" r:id="rId21"/>
    <p:sldId id="275" r:id="rId22"/>
    <p:sldId id="259" r:id="rId23"/>
    <p:sldId id="281" r:id="rId24"/>
    <p:sldId id="276" r:id="rId25"/>
    <p:sldId id="277" r:id="rId26"/>
    <p:sldId id="278" r:id="rId27"/>
    <p:sldId id="279" r:id="rId28"/>
    <p:sldId id="280" r:id="rId2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3" d="100"/>
          <a:sy n="93" d="100"/>
        </p:scale>
        <p:origin x="1518" y="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BCE277-B503-41D1-8EDB-8C8C9B9C7C17}" type="datetimeFigureOut">
              <a:rPr lang="en-US" smtClean="0"/>
              <a:t>9/5/2022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7A1FD9-40AF-4D71-8F73-F3935E6F7E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1651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dirty="0"/>
              <a:t>Whooping Crane</a:t>
            </a:r>
            <a:r>
              <a:rPr lang="en-US" baseline="0" dirty="0"/>
              <a:t> 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7A1FD9-40AF-4D71-8F73-F3935E6F7EA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8877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 matched the assumptions for the salinity.</a:t>
            </a:r>
            <a:r>
              <a:rPr lang="en-US" baseline="0" dirty="0"/>
              <a:t> No data for %Cultch, so had to guess. Linear function makes the most sense.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7A1FD9-40AF-4D71-8F73-F3935E6F7EA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4639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7A1FD9-40AF-4D71-8F73-F3935E6F7EA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9529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8600"/>
            <a:ext cx="7772400" cy="4571999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8800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800600"/>
            <a:ext cx="6858000" cy="914400"/>
          </a:xfrm>
        </p:spPr>
        <p:txBody>
          <a:bodyPr/>
          <a:lstStyle>
            <a:lvl1pPr marL="0" indent="0" algn="l">
              <a:buNone/>
              <a:defRPr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DEABC-D766-4322-8E78-B830FAE35C72}" type="datetime4">
              <a:rPr lang="en-US" smtClean="0"/>
              <a:pPr/>
              <a:t>September 5, 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38DF745-7D3F-47F4-83A3-874385CFAA6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31F9E-604E-4343-9F29-EF72E8231CAD}" type="datetime4">
              <a:rPr lang="en-US" smtClean="0"/>
              <a:pPr/>
              <a:t>September 5,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8E1CE-37F8-4102-8DF9-852A0A51F293}" type="datetime4">
              <a:rPr lang="en-US" smtClean="0"/>
              <a:pPr/>
              <a:t>September 5,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33F43-3E86-47E4-BFBB-2476D384E1C6}" type="datetime4">
              <a:rPr lang="en-US" smtClean="0"/>
              <a:pPr/>
              <a:t>September 5,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47800"/>
            <a:ext cx="7772400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28601"/>
            <a:ext cx="7772400" cy="10668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663BA-01FC-4367-B6F3-ABB2645D55F1}" type="datetime4">
              <a:rPr lang="en-US" smtClean="0"/>
              <a:pPr/>
              <a:t>September 5, 2022</a:t>
            </a:fld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3068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016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19C71-EC74-44AF-B27E-FC7DC3C3A61D}" type="datetime4">
              <a:rPr lang="en-US" smtClean="0"/>
              <a:pPr/>
              <a:t>September 5, 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7632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7632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3208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3208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CDA29-3CBE-48EA-92AE-A996835462BA}" type="datetime4">
              <a:rPr lang="en-US" smtClean="0"/>
              <a:pPr/>
              <a:t>September 5, 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EC054-3869-4501-B163-1BBFDE8DCE04}" type="datetime4">
              <a:rPr lang="en-US" smtClean="0"/>
              <a:pPr/>
              <a:t>September 5, 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3D831-56C1-49CF-8EF7-8B9A98402BCD}" type="datetime4">
              <a:rPr lang="en-US" smtClean="0"/>
              <a:pPr/>
              <a:t>September 5, 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AD5615-7F4F-4584-84D5-CC95918C321F}" type="datetime4">
              <a:rPr lang="en-US" smtClean="0"/>
              <a:pPr/>
              <a:t>September 5, 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9000877" cy="484632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715000"/>
            <a:ext cx="8153400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EA923-9BEE-48CE-9F28-5B525F399BAD}" type="datetime4">
              <a:rPr lang="en-US" smtClean="0"/>
              <a:pPr/>
              <a:t>September 5, 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38DF745-7D3F-47F4-83A3-874385CFAA6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4953000"/>
            <a:ext cx="8153400" cy="762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57912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7620000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17D0EFEE-2756-4A20-BF2A-63F0A94F99AC}" type="datetime4">
              <a:rPr lang="en-US" smtClean="0"/>
              <a:pPr/>
              <a:t>September 5, 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 b="1">
                <a:solidFill>
                  <a:schemeClr val="tx2"/>
                </a:solidFill>
              </a:defRPr>
            </a:lvl1pPr>
          </a:lstStyle>
          <a:p>
            <a:fld id="{F38DF745-7D3F-47F4-83A3-874385CFAA6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001124" y="0"/>
            <a:ext cx="142876" cy="1371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001124" y="1371600"/>
            <a:ext cx="142876" cy="5486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13" r:id="rId1"/>
    <p:sldLayoutId id="2147483914" r:id="rId2"/>
    <p:sldLayoutId id="2147483915" r:id="rId3"/>
    <p:sldLayoutId id="2147483916" r:id="rId4"/>
    <p:sldLayoutId id="2147483917" r:id="rId5"/>
    <p:sldLayoutId id="2147483918" r:id="rId6"/>
    <p:sldLayoutId id="2147483919" r:id="rId7"/>
    <p:sldLayoutId id="2147483920" r:id="rId8"/>
    <p:sldLayoutId id="2147483921" r:id="rId9"/>
    <p:sldLayoutId id="2147483922" r:id="rId10"/>
    <p:sldLayoutId id="2147483923" r:id="rId1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 cap="all" spc="-6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sz="3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emf"/><Relationship Id="rId4" Type="http://schemas.openxmlformats.org/officeDocument/2006/relationships/image" Target="../media/image22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jpe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6600" dirty="0"/>
              <a:t>Model Evaluation</a:t>
            </a:r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0" y="4800600"/>
            <a:ext cx="8991600" cy="1219200"/>
          </a:xfrm>
        </p:spPr>
        <p:txBody>
          <a:bodyPr>
            <a:noAutofit/>
          </a:bodyPr>
          <a:lstStyle/>
          <a:p>
            <a:pPr algn="ctr"/>
            <a:r>
              <a:rPr lang="en-US" sz="3600" dirty="0"/>
              <a:t>Does your model make sense to someone else?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7452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D84E2DF9-ADE8-BC71-67F2-698D02E084F1}"/>
              </a:ext>
            </a:extLst>
          </p:cNvPr>
          <p:cNvSpPr/>
          <p:nvPr/>
        </p:nvSpPr>
        <p:spPr>
          <a:xfrm>
            <a:off x="3949002" y="2612949"/>
            <a:ext cx="5194998" cy="3654074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231988"/>
            <a:ext cx="8093947" cy="798761"/>
          </a:xfrm>
        </p:spPr>
        <p:txBody>
          <a:bodyPr>
            <a:normAutofit/>
          </a:bodyPr>
          <a:lstStyle/>
          <a:p>
            <a:r>
              <a:rPr lang="en-US" dirty="0"/>
              <a:t>Pattern-oriented modeling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7992" y="1030748"/>
            <a:ext cx="8374683" cy="1336873"/>
          </a:xfrm>
        </p:spPr>
        <p:txBody>
          <a:bodyPr>
            <a:normAutofit/>
          </a:bodyPr>
          <a:lstStyle/>
          <a:p>
            <a:r>
              <a:rPr lang="en-US" b="0" dirty="0"/>
              <a:t>What level of juvenile survivorship leads to sustainable toad populations?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D3EAC27-AFB2-B456-4FFA-DFDF4E3155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8059" y="2891874"/>
            <a:ext cx="4897178" cy="3197012"/>
          </a:xfrm>
          <a:prstGeom prst="rect">
            <a:avLst/>
          </a:prstGeom>
        </p:spPr>
      </p:pic>
      <p:pic>
        <p:nvPicPr>
          <p:cNvPr id="13" name="Picture 5">
            <a:extLst>
              <a:ext uri="{FF2B5EF4-FFF2-40B4-BE49-F238E27FC236}">
                <a16:creationId xmlns:a16="http://schemas.microsoft.com/office/drawing/2014/main" id="{11E7BD1B-CD6A-EF56-432A-65C8B4CEC7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18" t="610" r="20876" b="1952"/>
          <a:stretch>
            <a:fillRect/>
          </a:stretch>
        </p:blipFill>
        <p:spPr bwMode="auto">
          <a:xfrm>
            <a:off x="457199" y="3120456"/>
            <a:ext cx="2478397" cy="263906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57C16D5-AED4-996A-0DB3-F2A76E6F4D4A}"/>
              </a:ext>
            </a:extLst>
          </p:cNvPr>
          <p:cNvCxnSpPr>
            <a:cxnSpLocks/>
          </p:cNvCxnSpPr>
          <p:nvPr/>
        </p:nvCxnSpPr>
        <p:spPr>
          <a:xfrm flipV="1">
            <a:off x="2974653" y="2612949"/>
            <a:ext cx="974349" cy="507507"/>
          </a:xfrm>
          <a:prstGeom prst="line">
            <a:avLst/>
          </a:prstGeom>
          <a:ln w="38100"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B9D0808-CAC2-D1AA-3CBC-804DDFB41B22}"/>
              </a:ext>
            </a:extLst>
          </p:cNvPr>
          <p:cNvCxnSpPr>
            <a:cxnSpLocks/>
          </p:cNvCxnSpPr>
          <p:nvPr/>
        </p:nvCxnSpPr>
        <p:spPr>
          <a:xfrm>
            <a:off x="2935596" y="5759516"/>
            <a:ext cx="976263" cy="507507"/>
          </a:xfrm>
          <a:prstGeom prst="line">
            <a:avLst/>
          </a:prstGeom>
          <a:ln w="38100"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0683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7CB4DD8-C526-2315-E3D4-3924453877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0347" y="331403"/>
            <a:ext cx="1937202" cy="124562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56D431-ED76-2422-7F55-41EB5D372F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8FFB6A-524E-7CAE-8DAD-6CB3FB7562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2715" y="253410"/>
            <a:ext cx="1454346" cy="145216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811C34E-1652-9594-8C94-F6D11B45D149}"/>
              </a:ext>
            </a:extLst>
          </p:cNvPr>
          <p:cNvSpPr txBox="1"/>
          <p:nvPr/>
        </p:nvSpPr>
        <p:spPr>
          <a:xfrm>
            <a:off x="0" y="726029"/>
            <a:ext cx="4473785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Patterns for bird foraging and pest control of the coffee borer beetle (CBB)</a:t>
            </a:r>
          </a:p>
          <a:p>
            <a:pPr marL="342900" indent="-342900">
              <a:buAutoNum type="arabicParenR"/>
            </a:pPr>
            <a:r>
              <a:rPr lang="en-US" dirty="0"/>
              <a:t>Infestation rates increase over coffee season</a:t>
            </a:r>
          </a:p>
          <a:p>
            <a:pPr marL="342900" indent="-342900">
              <a:buAutoNum type="arabicParenR"/>
            </a:pPr>
            <a:r>
              <a:rPr lang="en-US" dirty="0"/>
              <a:t>In absence of birds, infestation rates are higher in low shade</a:t>
            </a:r>
          </a:p>
          <a:p>
            <a:pPr marL="342900" indent="-342900">
              <a:buAutoNum type="arabicParenR"/>
            </a:pPr>
            <a:r>
              <a:rPr lang="en-US" dirty="0"/>
              <a:t>Bird densities are higher in high-shade than low-shade</a:t>
            </a:r>
          </a:p>
          <a:p>
            <a:pPr marL="342900" indent="-342900">
              <a:buAutoNum type="arabicParenR"/>
            </a:pPr>
            <a:r>
              <a:rPr lang="en-US" dirty="0"/>
              <a:t>Positive relationship infestation rates in </a:t>
            </a:r>
            <a:r>
              <a:rPr lang="en-US" dirty="0" err="1"/>
              <a:t>exclosures</a:t>
            </a:r>
            <a:r>
              <a:rPr lang="en-US" dirty="0"/>
              <a:t> and % by which birds reduce infestation rate</a:t>
            </a:r>
          </a:p>
          <a:p>
            <a:pPr marL="342900" indent="-342900">
              <a:buAutoNum type="arabicParenR"/>
            </a:pPr>
            <a:r>
              <a:rPr lang="en-US" dirty="0"/>
              <a:t>Birds respond quickly to local irruptions on their normal food supply</a:t>
            </a:r>
          </a:p>
          <a:p>
            <a:pPr marL="342900" indent="-342900">
              <a:buAutoNum type="arabicParenR"/>
            </a:pPr>
            <a:r>
              <a:rPr lang="en-US" dirty="0"/>
              <a:t>Change in bird density within season related to food supply</a:t>
            </a:r>
          </a:p>
          <a:p>
            <a:pPr marL="342900" indent="-342900">
              <a:buAutoNum type="arabicParenR"/>
            </a:pPr>
            <a:r>
              <a:rPr lang="en-US" dirty="0"/>
              <a:t>Weak relationship between vegetation characteristics and bird density at intermediate scales</a:t>
            </a:r>
          </a:p>
          <a:p>
            <a:pPr marL="342900" indent="-342900">
              <a:buAutoNum type="arabicParenR"/>
            </a:pPr>
            <a:r>
              <a:rPr lang="en-US" dirty="0"/>
              <a:t>Bird movement distances (hourly) follow a log normal distribution</a:t>
            </a:r>
          </a:p>
          <a:p>
            <a:pPr marL="342900" indent="-342900">
              <a:buAutoNum type="arabicParenR"/>
            </a:pPr>
            <a:r>
              <a:rPr lang="en-US" dirty="0"/>
              <a:t>Bird consumption of CBB is episodic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0DA3A9E-D5A9-2A1F-9C85-BB5AF129566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0806"/>
          <a:stretch/>
        </p:blipFill>
        <p:spPr>
          <a:xfrm>
            <a:off x="4873600" y="2653304"/>
            <a:ext cx="3747898" cy="395128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6C9F804-B263-B77F-62FC-48F03AB9448D}"/>
              </a:ext>
            </a:extLst>
          </p:cNvPr>
          <p:cNvSpPr txBox="1"/>
          <p:nvPr/>
        </p:nvSpPr>
        <p:spPr>
          <a:xfrm>
            <a:off x="7071957" y="-20399"/>
            <a:ext cx="19878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Railsback &amp; Johnson 2011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F817DA1-697B-F80A-037A-F89DAF59F5B4}"/>
              </a:ext>
            </a:extLst>
          </p:cNvPr>
          <p:cNvSpPr txBox="1"/>
          <p:nvPr/>
        </p:nvSpPr>
        <p:spPr>
          <a:xfrm>
            <a:off x="4673828" y="2340084"/>
            <a:ext cx="42114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What patterns tell us about structure</a:t>
            </a:r>
          </a:p>
        </p:txBody>
      </p:sp>
    </p:spTree>
    <p:extLst>
      <p:ext uri="{BB962C8B-B14F-4D97-AF65-F5344CB8AC3E}">
        <p14:creationId xmlns:p14="http://schemas.microsoft.com/office/powerpoint/2010/main" val="17139770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239000" cy="1371600"/>
          </a:xfrm>
        </p:spPr>
        <p:txBody>
          <a:bodyPr>
            <a:normAutofit/>
          </a:bodyPr>
          <a:lstStyle/>
          <a:p>
            <a:r>
              <a:rPr lang="en-US" dirty="0"/>
              <a:t>Steps in Evaluating environmental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76400"/>
            <a:ext cx="8077200" cy="4953000"/>
          </a:xfrm>
        </p:spPr>
        <p:txBody>
          <a:bodyPr>
            <a:normAutofit fontScale="92500" lnSpcReduction="20000"/>
          </a:bodyPr>
          <a:lstStyle/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b="0" dirty="0"/>
              <a:t>Assess reasonableness of model structure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endParaRPr lang="en-US" b="0" dirty="0"/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b="0" dirty="0"/>
              <a:t>Assess functional relationships &amp; verify code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endParaRPr lang="en-US" b="0" dirty="0"/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b="0" dirty="0"/>
              <a:t>Evaluate model behavior vs expected patterns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endParaRPr lang="en-US" b="0" dirty="0"/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b="0" dirty="0"/>
              <a:t>Does model correspond well to data from real system? Does it matter?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endParaRPr lang="en-US" b="0" dirty="0"/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b="0" dirty="0"/>
              <a:t>Analyze uncertainty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5523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8382000" cy="1371600"/>
          </a:xfrm>
        </p:spPr>
        <p:txBody>
          <a:bodyPr>
            <a:normAutofit/>
          </a:bodyPr>
          <a:lstStyle/>
          <a:p>
            <a:r>
              <a:rPr lang="en-US" dirty="0"/>
              <a:t>Assess reasonableness of model 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7620000" cy="4648200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Does the structure make sense?</a:t>
            </a:r>
          </a:p>
          <a:p>
            <a:pPr marL="914400" lvl="1" indent="-457200"/>
            <a:r>
              <a:rPr lang="en-US" dirty="0"/>
              <a:t>Absolutely required for explanatory models (most environmental models), but not really for correlative models, which are less focused on capturing relationships b/w variables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Somewhat subjective</a:t>
            </a:r>
          </a:p>
          <a:p>
            <a:pPr marL="914400" lvl="1" indent="-457200"/>
            <a:r>
              <a:rPr lang="en-US" dirty="0"/>
              <a:t>Requires a priori hypotheses to test functional relationships</a:t>
            </a:r>
          </a:p>
          <a:p>
            <a:pPr marL="914400" lvl="1" indent="-457200"/>
            <a:r>
              <a:rPr lang="en-US" dirty="0"/>
              <a:t>There are always simpler and more complex models</a:t>
            </a:r>
          </a:p>
          <a:p>
            <a:pPr marL="457200" indent="-457200"/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60596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Model 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58107"/>
            <a:ext cx="8001000" cy="681272"/>
          </a:xfrm>
        </p:spPr>
        <p:txBody>
          <a:bodyPr/>
          <a:lstStyle/>
          <a:p>
            <a:r>
              <a:rPr lang="en-US" dirty="0"/>
              <a:t>SLOSH: the does water run uphill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6" name="Picture 3" descr="C:\Documents and Settings\u4eewtms\Desktop\Papers\SLOSH MS\Figures\SLOSH_MS_FIG 4b.JPG"/>
          <p:cNvPicPr>
            <a:picLocks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9951" y="4372470"/>
            <a:ext cx="3356373" cy="23534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Group 6"/>
          <p:cNvGrpSpPr>
            <a:grpSpLocks noChangeAspect="1"/>
          </p:cNvGrpSpPr>
          <p:nvPr/>
        </p:nvGrpSpPr>
        <p:grpSpPr bwMode="auto">
          <a:xfrm>
            <a:off x="263416" y="2433872"/>
            <a:ext cx="2071370" cy="1911350"/>
            <a:chOff x="66675" y="706438"/>
            <a:chExt cx="2959100" cy="2730500"/>
          </a:xfrm>
        </p:grpSpPr>
        <p:pic>
          <p:nvPicPr>
            <p:cNvPr id="8" name="Picture 6" descr="BR_WL60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084" t="4922" r="15681" b="4344"/>
            <a:stretch>
              <a:fillRect/>
            </a:stretch>
          </p:blipFill>
          <p:spPr bwMode="auto">
            <a:xfrm>
              <a:off x="66675" y="706438"/>
              <a:ext cx="2959100" cy="2730500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Rectangle 19"/>
            <p:cNvSpPr>
              <a:spLocks noChangeArrowheads="1"/>
            </p:cNvSpPr>
            <p:nvPr/>
          </p:nvSpPr>
          <p:spPr bwMode="auto">
            <a:xfrm>
              <a:off x="952500" y="2984500"/>
              <a:ext cx="101600" cy="1016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10" name="Group 8"/>
          <p:cNvGrpSpPr>
            <a:grpSpLocks noChangeAspect="1"/>
          </p:cNvGrpSpPr>
          <p:nvPr/>
        </p:nvGrpSpPr>
        <p:grpSpPr bwMode="auto">
          <a:xfrm>
            <a:off x="2483326" y="2449435"/>
            <a:ext cx="2066925" cy="1905794"/>
            <a:chOff x="3082925" y="706438"/>
            <a:chExt cx="2952750" cy="2722563"/>
          </a:xfrm>
        </p:grpSpPr>
        <p:pic>
          <p:nvPicPr>
            <p:cNvPr id="11" name="Picture 7" descr="BR_WL61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681" t="4634" r="15782" b="4344"/>
            <a:stretch>
              <a:fillRect/>
            </a:stretch>
          </p:blipFill>
          <p:spPr bwMode="auto">
            <a:xfrm>
              <a:off x="3082925" y="706438"/>
              <a:ext cx="2952750" cy="2722563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2" name="Group 22"/>
            <p:cNvGrpSpPr>
              <a:grpSpLocks/>
            </p:cNvGrpSpPr>
            <p:nvPr/>
          </p:nvGrpSpPr>
          <p:grpSpPr bwMode="auto">
            <a:xfrm>
              <a:off x="3937002" y="2066926"/>
              <a:ext cx="387351" cy="1044576"/>
              <a:chOff x="600" y="1286"/>
              <a:chExt cx="244" cy="658"/>
            </a:xfrm>
          </p:grpSpPr>
          <p:sp>
            <p:nvSpPr>
              <p:cNvPr id="13" name="Rectangle 23"/>
              <p:cNvSpPr>
                <a:spLocks noChangeArrowheads="1"/>
              </p:cNvSpPr>
              <p:nvPr/>
            </p:nvSpPr>
            <p:spPr bwMode="auto">
              <a:xfrm>
                <a:off x="600" y="1880"/>
                <a:ext cx="64" cy="64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>
                    <a:lumMod val="85000"/>
                    <a:lumOff val="15000"/>
                  </a:schemeClr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4" name="Rectangle 24"/>
              <p:cNvSpPr>
                <a:spLocks noChangeArrowheads="1"/>
              </p:cNvSpPr>
              <p:nvPr/>
            </p:nvSpPr>
            <p:spPr bwMode="auto">
              <a:xfrm>
                <a:off x="780" y="1286"/>
                <a:ext cx="64" cy="64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>
                    <a:lumMod val="85000"/>
                    <a:lumOff val="15000"/>
                  </a:schemeClr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</p:grpSp>
      <p:grpSp>
        <p:nvGrpSpPr>
          <p:cNvPr id="15" name="Group 13"/>
          <p:cNvGrpSpPr>
            <a:grpSpLocks noChangeAspect="1"/>
          </p:cNvGrpSpPr>
          <p:nvPr/>
        </p:nvGrpSpPr>
        <p:grpSpPr bwMode="auto">
          <a:xfrm>
            <a:off x="1243173" y="4457302"/>
            <a:ext cx="2073593" cy="1905794"/>
            <a:chOff x="6181726" y="3776663"/>
            <a:chExt cx="2962275" cy="2722563"/>
          </a:xfrm>
        </p:grpSpPr>
        <p:pic>
          <p:nvPicPr>
            <p:cNvPr id="16" name="Picture 11" descr="BR_WL66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782" t="4778" r="15581" b="4344"/>
            <a:stretch>
              <a:fillRect/>
            </a:stretch>
          </p:blipFill>
          <p:spPr bwMode="auto">
            <a:xfrm>
              <a:off x="6181726" y="3776663"/>
              <a:ext cx="2962275" cy="2722563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7" name="Group 34"/>
            <p:cNvGrpSpPr>
              <a:grpSpLocks/>
            </p:cNvGrpSpPr>
            <p:nvPr/>
          </p:nvGrpSpPr>
          <p:grpSpPr bwMode="auto">
            <a:xfrm>
              <a:off x="7035801" y="5094288"/>
              <a:ext cx="373063" cy="1128713"/>
              <a:chOff x="600" y="1233"/>
              <a:chExt cx="235" cy="711"/>
            </a:xfrm>
          </p:grpSpPr>
          <p:sp>
            <p:nvSpPr>
              <p:cNvPr id="18" name="Rectangle 35"/>
              <p:cNvSpPr>
                <a:spLocks noChangeArrowheads="1"/>
              </p:cNvSpPr>
              <p:nvPr/>
            </p:nvSpPr>
            <p:spPr bwMode="auto">
              <a:xfrm>
                <a:off x="600" y="1880"/>
                <a:ext cx="64" cy="64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>
                    <a:lumMod val="85000"/>
                    <a:lumOff val="15000"/>
                  </a:schemeClr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9" name="Rectangle 36"/>
              <p:cNvSpPr>
                <a:spLocks noChangeArrowheads="1"/>
              </p:cNvSpPr>
              <p:nvPr/>
            </p:nvSpPr>
            <p:spPr bwMode="auto">
              <a:xfrm>
                <a:off x="771" y="1233"/>
                <a:ext cx="64" cy="64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>
                    <a:lumMod val="85000"/>
                    <a:lumOff val="15000"/>
                  </a:schemeClr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</p:grpSp>
      <p:sp>
        <p:nvSpPr>
          <p:cNvPr id="20" name="Rectangle 24"/>
          <p:cNvSpPr>
            <a:spLocks noChangeAspect="1" noChangeArrowheads="1"/>
          </p:cNvSpPr>
          <p:nvPr/>
        </p:nvSpPr>
        <p:spPr bwMode="auto">
          <a:xfrm>
            <a:off x="1030537" y="3357825"/>
            <a:ext cx="81280" cy="81280"/>
          </a:xfrm>
          <a:prstGeom prst="rect">
            <a:avLst/>
          </a:prstGeom>
          <a:solidFill>
            <a:srgbClr val="FFFF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1" name="Picture 4" descr="C:\Documents and Settings\u4eewtms\Desktop\Papers\SLOSH MS\Figures\SLOSH_MS_FIG 4a.JPG"/>
          <p:cNvPicPr>
            <a:picLocks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077" y="2433872"/>
            <a:ext cx="3540123" cy="1969499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0348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 the Functional Forms make sense?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752600"/>
            <a:ext cx="8534400" cy="1803537"/>
          </a:xfrm>
        </p:spPr>
        <p:txBody>
          <a:bodyPr>
            <a:normAutofit fontScale="77500" lnSpcReduction="2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0" dirty="0"/>
              <a:t>Do the functional forms of the equations generate reasonable output given the other components in the model?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0" dirty="0"/>
              <a:t>Equations may not stand up after they’re coupled with other model components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15</a:t>
            </a:fld>
            <a:endParaRPr lang="en-US"/>
          </a:p>
        </p:txBody>
      </p:sp>
      <p:grpSp>
        <p:nvGrpSpPr>
          <p:cNvPr id="5" name="Group 12"/>
          <p:cNvGrpSpPr>
            <a:grpSpLocks/>
          </p:cNvGrpSpPr>
          <p:nvPr/>
        </p:nvGrpSpPr>
        <p:grpSpPr bwMode="auto">
          <a:xfrm>
            <a:off x="272879" y="3636646"/>
            <a:ext cx="4876800" cy="3089275"/>
            <a:chOff x="383" y="2340"/>
            <a:chExt cx="2471" cy="1610"/>
          </a:xfrm>
        </p:grpSpPr>
        <p:pic>
          <p:nvPicPr>
            <p:cNvPr id="6" name="Picture 12" descr="SAGES_Inflow&amp;Salinity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678"/>
            <a:stretch>
              <a:fillRect/>
            </a:stretch>
          </p:blipFill>
          <p:spPr bwMode="auto">
            <a:xfrm>
              <a:off x="383" y="2340"/>
              <a:ext cx="2450" cy="1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Text Box 13"/>
            <p:cNvSpPr txBox="1">
              <a:spLocks noChangeArrowheads="1"/>
            </p:cNvSpPr>
            <p:nvPr/>
          </p:nvSpPr>
          <p:spPr bwMode="auto">
            <a:xfrm>
              <a:off x="2195" y="2383"/>
              <a:ext cx="659" cy="2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endParaRPr lang="en-US" altLang="en-US" sz="1100">
                <a:latin typeface="Calibri" panose="020F0502020204030204" pitchFamily="34" charset="0"/>
              </a:endParaRPr>
            </a:p>
          </p:txBody>
        </p:sp>
      </p:grpSp>
      <p:sp>
        <p:nvSpPr>
          <p:cNvPr id="8" name="Text Box 12"/>
          <p:cNvSpPr txBox="1">
            <a:spLocks noChangeArrowheads="1"/>
          </p:cNvSpPr>
          <p:nvPr/>
        </p:nvSpPr>
        <p:spPr bwMode="auto">
          <a:xfrm>
            <a:off x="1395413" y="3876856"/>
            <a:ext cx="130369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r>
              <a:rPr lang="en-US" altLang="en-US" sz="2000" i="1" dirty="0">
                <a:solidFill>
                  <a:srgbClr val="000000"/>
                </a:solidFill>
              </a:rPr>
              <a:t>Y</a:t>
            </a:r>
            <a:r>
              <a:rPr lang="en-US" altLang="en-US" sz="2000" dirty="0">
                <a:solidFill>
                  <a:srgbClr val="000000"/>
                </a:solidFill>
              </a:rPr>
              <a:t> = k*x</a:t>
            </a:r>
            <a:r>
              <a:rPr lang="en-US" altLang="en-US" sz="2000" baseline="30000" dirty="0">
                <a:solidFill>
                  <a:srgbClr val="000000"/>
                </a:solidFill>
              </a:rPr>
              <a:t>-a</a:t>
            </a:r>
            <a:r>
              <a:rPr lang="en-US" altLang="en-US" sz="2000" dirty="0">
                <a:solidFill>
                  <a:srgbClr val="000000"/>
                </a:solidFill>
              </a:rPr>
              <a:t> 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22" r="48559" b="51111"/>
          <a:stretch/>
        </p:blipFill>
        <p:spPr>
          <a:xfrm>
            <a:off x="5271464" y="3572763"/>
            <a:ext cx="3200644" cy="2959202"/>
          </a:xfrm>
          <a:prstGeom prst="rect">
            <a:avLst/>
          </a:prstGeom>
          <a:ln w="12700">
            <a:solidFill>
              <a:srgbClr val="000000"/>
            </a:solidFill>
          </a:ln>
        </p:spPr>
      </p:pic>
      <p:sp>
        <p:nvSpPr>
          <p:cNvPr id="10" name="Rectangle 9"/>
          <p:cNvSpPr/>
          <p:nvPr/>
        </p:nvSpPr>
        <p:spPr>
          <a:xfrm>
            <a:off x="1371600" y="6324600"/>
            <a:ext cx="3100387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Discharge</a:t>
            </a:r>
          </a:p>
        </p:txBody>
      </p:sp>
      <p:sp>
        <p:nvSpPr>
          <p:cNvPr id="11" name="Text Box 12"/>
          <p:cNvSpPr txBox="1">
            <a:spLocks noChangeArrowheads="1"/>
          </p:cNvSpPr>
          <p:nvPr/>
        </p:nvSpPr>
        <p:spPr bwMode="auto">
          <a:xfrm>
            <a:off x="1558644" y="4245851"/>
            <a:ext cx="3096483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r>
              <a:rPr lang="en-US" altLang="en-US" sz="1050" i="1" dirty="0">
                <a:solidFill>
                  <a:srgbClr val="000000"/>
                </a:solidFill>
              </a:rPr>
              <a:t>Water is less salty with higher freshwater inflow</a:t>
            </a:r>
            <a:endParaRPr lang="en-US" altLang="en-US" sz="1050" dirty="0">
              <a:solidFill>
                <a:srgbClr val="000000"/>
              </a:solidFill>
            </a:endParaRPr>
          </a:p>
        </p:txBody>
      </p:sp>
      <p:sp>
        <p:nvSpPr>
          <p:cNvPr id="12" name="Text Box 12"/>
          <p:cNvSpPr txBox="1">
            <a:spLocks noChangeArrowheads="1"/>
          </p:cNvSpPr>
          <p:nvPr/>
        </p:nvSpPr>
        <p:spPr bwMode="auto">
          <a:xfrm>
            <a:off x="6743634" y="5289349"/>
            <a:ext cx="1843758" cy="5770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r>
              <a:rPr lang="en-US" altLang="en-US" sz="1050" i="1" dirty="0">
                <a:solidFill>
                  <a:srgbClr val="000000"/>
                </a:solidFill>
              </a:rPr>
              <a:t>No Data, assume linear relationship b/c it’s simple and transparent</a:t>
            </a:r>
          </a:p>
        </p:txBody>
      </p:sp>
    </p:spTree>
    <p:extLst>
      <p:ext uri="{BB962C8B-B14F-4D97-AF65-F5344CB8AC3E}">
        <p14:creationId xmlns:p14="http://schemas.microsoft.com/office/powerpoint/2010/main" val="34570650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6743701" cy="1371600"/>
          </a:xfrm>
        </p:spPr>
        <p:txBody>
          <a:bodyPr/>
          <a:lstStyle/>
          <a:p>
            <a:r>
              <a:rPr lang="en-US" dirty="0"/>
              <a:t>Evaluating 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7620000" cy="1676400"/>
          </a:xfrm>
        </p:spPr>
        <p:txBody>
          <a:bodyPr/>
          <a:lstStyle/>
          <a:p>
            <a:r>
              <a:rPr lang="en-US" b="0" dirty="0"/>
              <a:t>Each function must be evaluated separately, then again when coupled to other components. </a:t>
            </a:r>
            <a:r>
              <a:rPr lang="en-US" dirty="0">
                <a:solidFill>
                  <a:srgbClr val="C00000"/>
                </a:solidFill>
              </a:rPr>
              <a:t>Document each step!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16</a:t>
            </a:fld>
            <a:endParaRPr lang="en-US"/>
          </a:p>
        </p:txBody>
      </p:sp>
      <p:grpSp>
        <p:nvGrpSpPr>
          <p:cNvPr id="5" name="Group 2"/>
          <p:cNvGrpSpPr>
            <a:grpSpLocks/>
          </p:cNvGrpSpPr>
          <p:nvPr/>
        </p:nvGrpSpPr>
        <p:grpSpPr bwMode="auto">
          <a:xfrm>
            <a:off x="2983177" y="3025775"/>
            <a:ext cx="4343400" cy="1898650"/>
            <a:chOff x="1515" y="2916"/>
            <a:chExt cx="8620" cy="4308"/>
          </a:xfrm>
        </p:grpSpPr>
        <p:pic>
          <p:nvPicPr>
            <p:cNvPr id="1027" name="Picture 3" descr="Conceptual Model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15" y="2916"/>
              <a:ext cx="8620" cy="430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Text Box 4"/>
            <p:cNvSpPr txBox="1">
              <a:spLocks noChangeArrowheads="1"/>
            </p:cNvSpPr>
            <p:nvPr/>
          </p:nvSpPr>
          <p:spPr bwMode="auto">
            <a:xfrm>
              <a:off x="3049" y="6341"/>
              <a:ext cx="485" cy="6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7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cs typeface="Arial" pitchFamily="34" charset="0"/>
                </a:rPr>
                <a:t>t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</p:grpSp>
      <p:pic>
        <p:nvPicPr>
          <p:cNvPr id="1029" name="Picture 5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54112" b="-2"/>
          <a:stretch/>
        </p:blipFill>
        <p:spPr bwMode="auto">
          <a:xfrm>
            <a:off x="785192" y="6265343"/>
            <a:ext cx="4881441" cy="311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78815" b="-2"/>
          <a:stretch/>
        </p:blipFill>
        <p:spPr bwMode="auto">
          <a:xfrm>
            <a:off x="3084489" y="5677677"/>
            <a:ext cx="2323726" cy="2914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80188" b="-2"/>
          <a:stretch/>
        </p:blipFill>
        <p:spPr bwMode="auto">
          <a:xfrm>
            <a:off x="5154527" y="5104920"/>
            <a:ext cx="1933142" cy="2860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0" name="Straight Arrow Connector 9"/>
          <p:cNvCxnSpPr/>
          <p:nvPr/>
        </p:nvCxnSpPr>
        <p:spPr>
          <a:xfrm>
            <a:off x="4000500" y="3733800"/>
            <a:ext cx="1119938" cy="1368238"/>
          </a:xfrm>
          <a:prstGeom prst="straightConnector1">
            <a:avLst/>
          </a:prstGeom>
          <a:ln w="25400">
            <a:solidFill>
              <a:schemeClr val="tx2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5067300" y="5381463"/>
            <a:ext cx="106277" cy="311122"/>
          </a:xfrm>
          <a:prstGeom prst="straightConnector1">
            <a:avLst/>
          </a:prstGeom>
          <a:ln w="25400">
            <a:solidFill>
              <a:schemeClr val="tx2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>
            <a:off x="2779515" y="5939312"/>
            <a:ext cx="295035" cy="452151"/>
          </a:xfrm>
          <a:prstGeom prst="straightConnector1">
            <a:avLst/>
          </a:prstGeom>
          <a:ln w="25400">
            <a:solidFill>
              <a:schemeClr val="tx2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3598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239000" cy="1371600"/>
          </a:xfrm>
        </p:spPr>
        <p:txBody>
          <a:bodyPr>
            <a:normAutofit/>
          </a:bodyPr>
          <a:lstStyle/>
          <a:p>
            <a:r>
              <a:rPr lang="en-US" dirty="0"/>
              <a:t>Does model act like you thought it would?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" y="1694497"/>
            <a:ext cx="5695950" cy="4373563"/>
          </a:xfrm>
        </p:spPr>
        <p:txBody>
          <a:bodyPr>
            <a:normAutofit fontScale="92500" lnSpcReduction="10000"/>
          </a:bodyPr>
          <a:lstStyle/>
          <a:p>
            <a:r>
              <a:rPr lang="en-US" i="1" dirty="0"/>
              <a:t>A priori </a:t>
            </a:r>
            <a:r>
              <a:rPr lang="en-US" dirty="0"/>
              <a:t>expectations are critical for thorough evaluation</a:t>
            </a:r>
          </a:p>
          <a:p>
            <a:pPr marL="914400" lvl="1" indent="-457200"/>
            <a:r>
              <a:rPr lang="en-US" dirty="0"/>
              <a:t>Without documenting expected patterns of behavior, it becomes difficult to ascertain whether the model is producing the correct values</a:t>
            </a:r>
          </a:p>
          <a:p>
            <a:pPr marL="914400" lvl="1" indent="-457200"/>
            <a:r>
              <a:rPr lang="en-US" dirty="0"/>
              <a:t>Evaluate code and each function to make sure everything is being calculated correctly</a:t>
            </a:r>
          </a:p>
          <a:p>
            <a:pPr marL="914400" lvl="1" indent="-457200"/>
            <a:r>
              <a:rPr lang="en-US" dirty="0"/>
              <a:t>Practice iterative evaluation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1617" y="1791779"/>
            <a:ext cx="2975834" cy="222791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1616" y="4019697"/>
            <a:ext cx="2871060" cy="2149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7309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696200" cy="1371600"/>
          </a:xfrm>
        </p:spPr>
        <p:txBody>
          <a:bodyPr>
            <a:normAutofit fontScale="90000"/>
          </a:bodyPr>
          <a:lstStyle/>
          <a:p>
            <a:r>
              <a:rPr lang="en-US" dirty="0"/>
              <a:t>How does the model output compare to real data?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0785" y="1708517"/>
            <a:ext cx="8937015" cy="1422753"/>
          </a:xfrm>
        </p:spPr>
        <p:txBody>
          <a:bodyPr>
            <a:normAutofit lnSpcReduction="10000"/>
          </a:bodyPr>
          <a:lstStyle/>
          <a:p>
            <a:r>
              <a:rPr lang="en-US" b="0" dirty="0"/>
              <a:t>In general, environmental models are used to project system dynamics, so some understanding of how output compares to real data can be useful.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5" name="Picture 3" descr="C:\Documents and Settings\u4eewtms\Desktop\Papers\SLOSH MS\Figures\SLOSH_MS_FIG 4b.JPG"/>
          <p:cNvPicPr>
            <a:picLocks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247" y="4996765"/>
            <a:ext cx="2566613" cy="17085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 descr="HSI_results_wreefs.jpg"/>
          <p:cNvPicPr/>
          <p:nvPr/>
        </p:nvPicPr>
        <p:blipFill rotWithShape="1">
          <a:blip r:embed="rId3" cstate="print"/>
          <a:srcRect r="36601"/>
          <a:stretch/>
        </p:blipFill>
        <p:spPr>
          <a:xfrm>
            <a:off x="3057562" y="5149483"/>
            <a:ext cx="2369893" cy="147181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FF936EE-BDB9-AC5F-3BFC-9FAF9EA70A6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030"/>
          <a:stretch/>
        </p:blipFill>
        <p:spPr>
          <a:xfrm>
            <a:off x="130785" y="3131270"/>
            <a:ext cx="4891266" cy="178591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39D5FD3-087D-6FA6-9657-7CA104FB3A9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2003"/>
          <a:stretch/>
        </p:blipFill>
        <p:spPr>
          <a:xfrm>
            <a:off x="5224753" y="3131270"/>
            <a:ext cx="3788462" cy="2521607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2813EEE-4EAF-32F0-6AE0-495033F6B46A}"/>
              </a:ext>
            </a:extLst>
          </p:cNvPr>
          <p:cNvCxnSpPr/>
          <p:nvPr/>
        </p:nvCxnSpPr>
        <p:spPr>
          <a:xfrm>
            <a:off x="5747809" y="4318095"/>
            <a:ext cx="2954866" cy="0"/>
          </a:xfrm>
          <a:prstGeom prst="line">
            <a:avLst/>
          </a:prstGeom>
          <a:ln w="6350">
            <a:prstDash val="dash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59714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5791200" cy="863282"/>
          </a:xfrm>
        </p:spPr>
        <p:txBody>
          <a:bodyPr/>
          <a:lstStyle/>
          <a:p>
            <a:r>
              <a:rPr lang="en-US" dirty="0"/>
              <a:t>Seagrass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19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194733" y="1143000"/>
            <a:ext cx="5257800" cy="3637280"/>
            <a:chOff x="228600" y="2057400"/>
            <a:chExt cx="5257800" cy="3637280"/>
          </a:xfrm>
        </p:grpSpPr>
        <p:pic>
          <p:nvPicPr>
            <p:cNvPr id="9" name="Picture 8" descr="JaponicaHSI_map.jpg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8600" y="2057400"/>
              <a:ext cx="5257800" cy="363728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 9"/>
                <p:cNvSpPr/>
                <p:nvPr/>
              </p:nvSpPr>
              <p:spPr>
                <a:xfrm>
                  <a:off x="2667000" y="2887021"/>
                  <a:ext cx="2286000" cy="170717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𝐻𝑆𝐼</m:t>
                        </m:r>
                        <m:r>
                          <a:rPr lang="en-US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=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nary>
                                  <m:naryPr>
                                    <m:chr m:val="∏"/>
                                    <m:limLoc m:val="undOvr"/>
                                    <m:ctrlP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  <m:t>𝑖</m:t>
                                    </m:r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  <m:t>𝑛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/>
                                          </a:rPr>
                                          <m:t>𝑍𝑆𝐼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nary>
                              </m:e>
                            </m:d>
                          </m:e>
                          <m:sup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1/</m:t>
                            </m:r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𝑛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" name="Rectangle 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67000" y="2887021"/>
                  <a:ext cx="2286000" cy="1707178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1" name="TextBox 10"/>
          <p:cNvSpPr txBox="1"/>
          <p:nvPr/>
        </p:nvSpPr>
        <p:spPr>
          <a:xfrm>
            <a:off x="5757334" y="1286934"/>
            <a:ext cx="28194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Model does a good job of predicting presence of </a:t>
            </a:r>
            <a:r>
              <a:rPr lang="en-US" sz="2400" i="1" dirty="0"/>
              <a:t>Z. japonica, </a:t>
            </a:r>
            <a:r>
              <a:rPr lang="en-US" sz="2400" dirty="0"/>
              <a:t>as well as predicting its absence. </a:t>
            </a:r>
            <a:endParaRPr lang="en-US" sz="2400" i="1" dirty="0"/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3164" y="4275444"/>
            <a:ext cx="4200052" cy="24298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559353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8458200" cy="3733799"/>
          </a:xfrm>
        </p:spPr>
        <p:txBody>
          <a:bodyPr>
            <a:noAutofit/>
          </a:bodyPr>
          <a:lstStyle/>
          <a:p>
            <a:r>
              <a:rPr lang="en-US" sz="3000" dirty="0"/>
              <a:t>What is evaluation?</a:t>
            </a:r>
          </a:p>
          <a:p>
            <a:r>
              <a:rPr lang="en-US" sz="3000" dirty="0"/>
              <a:t>Why is it useful?</a:t>
            </a:r>
          </a:p>
          <a:p>
            <a:r>
              <a:rPr lang="en-US" sz="3000" dirty="0"/>
              <a:t>How do you evaluate environmental models?</a:t>
            </a:r>
          </a:p>
          <a:p>
            <a:r>
              <a:rPr lang="en-US" sz="3000" dirty="0"/>
              <a:t>Dealing with uncertainty.</a:t>
            </a:r>
          </a:p>
          <a:p>
            <a:r>
              <a:rPr lang="en-US" sz="3000" dirty="0"/>
              <a:t>Practical Evaluation Techniques</a:t>
            </a:r>
          </a:p>
          <a:p>
            <a:r>
              <a:rPr lang="en-US" sz="3000" dirty="0"/>
              <a:t>Pitfalls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0570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sensitivity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7620000" cy="41148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Determines degree of response of model behavior to changes in various components.</a:t>
            </a:r>
          </a:p>
          <a:p>
            <a:pPr marL="914400" lvl="1" indent="-457200"/>
            <a:r>
              <a:rPr lang="en-US" dirty="0"/>
              <a:t>Provides indication of relative precision of each parameter</a:t>
            </a:r>
          </a:p>
          <a:p>
            <a:pPr marL="914400" lvl="1" indent="-457200"/>
            <a:r>
              <a:rPr lang="en-US" dirty="0"/>
              <a:t>Run model over range of values representing degree of uncertainty</a:t>
            </a:r>
          </a:p>
          <a:p>
            <a:pPr marL="914400" lvl="1" indent="-457200"/>
            <a:r>
              <a:rPr lang="en-US" dirty="0"/>
              <a:t>Indicates level of confidence we have with model’s ability to address question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7313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5791200" cy="1371600"/>
          </a:xfrm>
        </p:spPr>
        <p:txBody>
          <a:bodyPr/>
          <a:lstStyle/>
          <a:p>
            <a:r>
              <a:rPr lang="en-US" dirty="0"/>
              <a:t>Model sensitivity</a:t>
            </a:r>
          </a:p>
        </p:txBody>
      </p:sp>
      <p:pic>
        <p:nvPicPr>
          <p:cNvPr id="2050" name="Picture 2" descr="E:\Todd\USACE\Projects\Oyster\HSI Model\Tech Report\HSI_ChesSensitivitymap1997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3262" y="1826680"/>
            <a:ext cx="4169413" cy="3964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C:\Users\rdel1tms\Desktop\FIGURE_EVAL_SENSITIVITY_Mean Length.JP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588" y="1483146"/>
            <a:ext cx="3734012" cy="2909569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 descr="C:\Users\rdel1tms\Desktop\Oyster Results\GRAPH_Mean Final bushels with error bars_no legend_HARVEST Scenarios only.JP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00" r="3238"/>
          <a:stretch>
            <a:fillRect/>
          </a:stretch>
        </p:blipFill>
        <p:spPr bwMode="auto">
          <a:xfrm>
            <a:off x="351154" y="4495798"/>
            <a:ext cx="3894879" cy="21674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675104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Discovering </a:t>
            </a:r>
            <a:r>
              <a:rPr lang="en-US"/>
              <a:t>the model’s </a:t>
            </a:r>
            <a:r>
              <a:rPr lang="en-US" dirty="0"/>
              <a:t>limits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1"/>
            <a:ext cx="7620000" cy="4200938"/>
          </a:xfrm>
        </p:spPr>
        <p:txBody>
          <a:bodyPr>
            <a:normAutofit/>
          </a:bodyPr>
          <a:lstStyle/>
          <a:p>
            <a:r>
              <a:rPr lang="en-US" dirty="0"/>
              <a:t>How does the model perform under extreme circumstances?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b="0" dirty="0"/>
              <a:t>Run model across wide range of values outside of range</a:t>
            </a:r>
          </a:p>
          <a:p>
            <a:r>
              <a:rPr lang="en-US" dirty="0"/>
              <a:t>Break the model! </a:t>
            </a:r>
          </a:p>
          <a:p>
            <a:r>
              <a:rPr lang="en-US" b="0" dirty="0"/>
              <a:t>Critical for understanding how model functions across a wide range of conditions. </a:t>
            </a:r>
          </a:p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632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Pitfalls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9550" y="1752600"/>
            <a:ext cx="8715375" cy="4973321"/>
          </a:xfrm>
        </p:spPr>
        <p:txBody>
          <a:bodyPr>
            <a:normAutofit/>
          </a:bodyPr>
          <a:lstStyle/>
          <a:p>
            <a:r>
              <a:rPr lang="en-US" dirty="0"/>
              <a:t>Failure to iteratively evaluate and document each step</a:t>
            </a:r>
          </a:p>
          <a:p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50" y="2697161"/>
            <a:ext cx="4162425" cy="2628901"/>
          </a:xfrm>
          <a:prstGeom prst="rect">
            <a:avLst/>
          </a:prstGeom>
        </p:spPr>
      </p:pic>
      <p:pic>
        <p:nvPicPr>
          <p:cNvPr id="13" name="Picture 1" descr="C:\Users\rdel1tms\Desktop\Picture4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76" r="47688"/>
          <a:stretch/>
        </p:blipFill>
        <p:spPr bwMode="auto">
          <a:xfrm>
            <a:off x="4701208" y="2323600"/>
            <a:ext cx="3969825" cy="2751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4461" y="4813949"/>
            <a:ext cx="3444409" cy="1968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6112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Pitfalls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9550" y="1752600"/>
            <a:ext cx="8715375" cy="4973321"/>
          </a:xfrm>
        </p:spPr>
        <p:txBody>
          <a:bodyPr>
            <a:normAutofit/>
          </a:bodyPr>
          <a:lstStyle/>
          <a:p>
            <a:r>
              <a:rPr lang="en-US" dirty="0"/>
              <a:t>Underestimating importance of qualitative components of model</a:t>
            </a:r>
          </a:p>
          <a:p>
            <a:pPr marL="914400" lvl="1" indent="-457200"/>
            <a:r>
              <a:rPr lang="en-US" dirty="0"/>
              <a:t>Does it look right? </a:t>
            </a:r>
          </a:p>
          <a:p>
            <a:pPr marL="914400" lvl="1" indent="-457200"/>
            <a:endParaRPr lang="en-US" dirty="0"/>
          </a:p>
          <a:p>
            <a:r>
              <a:rPr lang="en-US" dirty="0"/>
              <a:t>Accepting conceptually flawed functional relationships</a:t>
            </a:r>
          </a:p>
          <a:p>
            <a:pPr marL="914400" lvl="1" indent="-457200"/>
            <a:r>
              <a:rPr lang="en-US" dirty="0"/>
              <a:t>Immediately places you in position to defend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255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Pitfalls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752600"/>
            <a:ext cx="8187268" cy="4373563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Acceptance of surprising model results</a:t>
            </a:r>
          </a:p>
          <a:p>
            <a:pPr marL="914400" lvl="1" indent="-457200"/>
            <a:r>
              <a:rPr lang="en-US" dirty="0"/>
              <a:t>“Hmmm…that seems weird. Oh well.”</a:t>
            </a:r>
          </a:p>
          <a:p>
            <a:pPr marL="914400" lvl="1" indent="-457200"/>
            <a:r>
              <a:rPr lang="en-US" dirty="0"/>
              <a:t>Need to figure it out and document it!</a:t>
            </a:r>
          </a:p>
          <a:p>
            <a:pPr marL="1600200" lvl="2" indent="-457200"/>
            <a:r>
              <a:rPr lang="en-US" dirty="0"/>
              <a:t>Could be coding issue, flawed conceptualization, quantification, etc..</a:t>
            </a:r>
          </a:p>
          <a:p>
            <a:pPr marL="914400" lvl="1" indent="-457200"/>
            <a:endParaRPr lang="en-US" dirty="0"/>
          </a:p>
          <a:p>
            <a:r>
              <a:rPr lang="en-US" dirty="0"/>
              <a:t>Interpreting initial results without letting model burn-in</a:t>
            </a:r>
          </a:p>
          <a:p>
            <a:pPr marL="914400" lvl="1" indent="-457200"/>
            <a:r>
              <a:rPr lang="en-US" dirty="0"/>
              <a:t>Initial behavior might not represent model patterns</a:t>
            </a:r>
          </a:p>
          <a:p>
            <a:pPr marL="914400" lvl="1" indent="-457200"/>
            <a:r>
              <a:rPr lang="en-US" dirty="0"/>
              <a:t>Resulting from initial conditions and parameter values</a:t>
            </a:r>
            <a:br>
              <a:rPr lang="en-US" dirty="0"/>
            </a:br>
            <a:r>
              <a:rPr lang="en-US" dirty="0"/>
              <a:t>	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7693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Pitfalls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752600"/>
            <a:ext cx="8187268" cy="437356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Over-reliance on automated evaluation techniques</a:t>
            </a:r>
          </a:p>
          <a:p>
            <a:pPr marL="914400" lvl="1" indent="-457200"/>
            <a:r>
              <a:rPr lang="en-US" dirty="0"/>
              <a:t>Canned software cannot provide level of rigor needed for complex models </a:t>
            </a:r>
          </a:p>
          <a:p>
            <a:pPr marL="914400" lvl="1" indent="-457200"/>
            <a:endParaRPr lang="en-US" dirty="0"/>
          </a:p>
          <a:p>
            <a:r>
              <a:rPr lang="en-US" dirty="0"/>
              <a:t>Over-reliance on statistics</a:t>
            </a:r>
          </a:p>
          <a:p>
            <a:pPr marL="914400" lvl="1" indent="-457200"/>
            <a:r>
              <a:rPr lang="en-US" dirty="0"/>
              <a:t>Statistical and practical significance aren’t always the same thing</a:t>
            </a:r>
          </a:p>
          <a:p>
            <a:pPr lvl="1" indent="0">
              <a:buNone/>
            </a:pPr>
            <a:r>
              <a:rPr lang="en-US" dirty="0"/>
              <a:t>	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49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36"/>
          <a:stretch/>
        </p:blipFill>
        <p:spPr bwMode="auto">
          <a:xfrm>
            <a:off x="2176670" y="4147796"/>
            <a:ext cx="3561979" cy="25886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Pitfalls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0854" y="1752601"/>
            <a:ext cx="8187268" cy="272626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Believing data from real system are correct</a:t>
            </a:r>
          </a:p>
          <a:p>
            <a:pPr marL="914400" lvl="1" indent="-457200"/>
            <a:r>
              <a:rPr lang="en-US" dirty="0"/>
              <a:t>Field data were collected over a specific period of time, under a particular set of environmental conditions. </a:t>
            </a:r>
          </a:p>
          <a:p>
            <a:pPr marL="914400" lvl="1" indent="-457200"/>
            <a:r>
              <a:rPr lang="en-US" dirty="0"/>
              <a:t>May not necessarily correlate with model projections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6" name="Picture 5" descr="C:\Users\rdel1tms\Desktop\Oyster Results\GRAPH_Evaluation_Growth Rates.JPG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06"/>
          <a:stretch/>
        </p:blipFill>
        <p:spPr bwMode="auto">
          <a:xfrm>
            <a:off x="5635487" y="4478868"/>
            <a:ext cx="3432314" cy="214235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" name="Straight Connector 6"/>
          <p:cNvCxnSpPr/>
          <p:nvPr/>
        </p:nvCxnSpPr>
        <p:spPr>
          <a:xfrm>
            <a:off x="2590801" y="5376333"/>
            <a:ext cx="2954866" cy="0"/>
          </a:xfrm>
          <a:prstGeom prst="line">
            <a:avLst/>
          </a:prstGeom>
          <a:ln w="6350">
            <a:prstDash val="dash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3265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Pitfalls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Careless design of sensitivity analysis</a:t>
            </a:r>
          </a:p>
          <a:p>
            <a:pPr marL="914400" lvl="1" indent="-457200"/>
            <a:r>
              <a:rPr lang="en-US" dirty="0"/>
              <a:t>What parameters actually make sense for a sensitivity analysis?</a:t>
            </a:r>
          </a:p>
          <a:p>
            <a:pPr marL="457200" indent="-457200"/>
            <a:endParaRPr lang="en-US" dirty="0"/>
          </a:p>
          <a:p>
            <a:pPr marL="457200" indent="-457200"/>
            <a:r>
              <a:rPr lang="en-US" dirty="0"/>
              <a:t>Tendency to equate model sensitivity with model failure</a:t>
            </a:r>
          </a:p>
          <a:p>
            <a:pPr marL="457200" indent="-45720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166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7620000" cy="5105400"/>
          </a:xfrm>
        </p:spPr>
        <p:txBody>
          <a:bodyPr>
            <a:normAutofit fontScale="925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Process of rigorously assessing model components, structure, parameter values, assumptions, but not scenario results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Commonly called </a:t>
            </a:r>
            <a:r>
              <a:rPr lang="en-US" i="1" dirty="0"/>
              <a:t>model validation</a:t>
            </a:r>
            <a:r>
              <a:rPr lang="en-US" dirty="0"/>
              <a:t> </a:t>
            </a:r>
          </a:p>
          <a:p>
            <a:pPr marL="800100" lvl="1" indent="-342900"/>
            <a:r>
              <a:rPr lang="en-US" dirty="0"/>
              <a:t>Models represent a point of view of a system. Validation probably not the best term b/c it indicates a model can be true. Are opinions true? </a:t>
            </a:r>
          </a:p>
          <a:p>
            <a:pPr marL="800100" lvl="1" indent="-342900"/>
            <a:endParaRPr lang="en-US" dirty="0"/>
          </a:p>
          <a:p>
            <a:pPr marL="800100" lvl="1" indent="-342900"/>
            <a:r>
              <a:rPr lang="en-US" dirty="0"/>
              <a:t>Evaluation captures the essence of validation without connoting that the model is true</a:t>
            </a:r>
          </a:p>
          <a:p>
            <a:pPr marL="800100" lvl="1" indent="-342900"/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Process needs to ensure scientific defensibility and transparency</a:t>
            </a:r>
          </a:p>
          <a:p>
            <a:pPr marL="342900" indent="-342900"/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478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</a:t>
            </a:r>
            <a:r>
              <a:rPr lang="en-US" dirty="0" err="1"/>
              <a:t>con’t</a:t>
            </a:r>
            <a:r>
              <a:rPr lang="en-US" dirty="0"/>
              <a:t>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7620000" cy="4953000"/>
          </a:xfrm>
        </p:spPr>
        <p:txBody>
          <a:bodyPr>
            <a:normAutofit fontScale="92500"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Is the model useful for its intended purpose?</a:t>
            </a:r>
          </a:p>
          <a:p>
            <a:pPr marL="800100" lvl="1" indent="-342900"/>
            <a:r>
              <a:rPr lang="en-US" dirty="0"/>
              <a:t>Given the assumptions, structure, and assumptions, can the model be used for what the developers intended. </a:t>
            </a:r>
          </a:p>
          <a:p>
            <a:pPr marL="800100" lvl="1" indent="-342900"/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What are its limits and weaknesses?</a:t>
            </a:r>
          </a:p>
          <a:p>
            <a:pPr marL="800100" lvl="1" indent="-342900"/>
            <a:r>
              <a:rPr lang="en-US" dirty="0"/>
              <a:t>Under what conditions does the model break?</a:t>
            </a:r>
          </a:p>
          <a:p>
            <a:pPr marL="800100" lvl="1" indent="-342900"/>
            <a:r>
              <a:rPr lang="en-US" dirty="0"/>
              <a:t>Should you try to break it?</a:t>
            </a:r>
          </a:p>
          <a:p>
            <a:pPr lvl="1" indent="0">
              <a:buNone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Is it re-creatable? </a:t>
            </a:r>
          </a:p>
          <a:p>
            <a:pPr marL="342900" indent="-342900"/>
            <a:endParaRPr lang="en-US" dirty="0"/>
          </a:p>
          <a:p>
            <a:pPr lvl="1" indent="0">
              <a:buNone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333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105775" cy="1371600"/>
          </a:xfrm>
        </p:spPr>
        <p:txBody>
          <a:bodyPr/>
          <a:lstStyle/>
          <a:p>
            <a:r>
              <a:rPr lang="en-US" dirty="0"/>
              <a:t>Evaluation is often not Rigorous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1450" y="1752600"/>
            <a:ext cx="8724900" cy="4810125"/>
          </a:xfrm>
        </p:spPr>
        <p:txBody>
          <a:bodyPr>
            <a:normAutofit/>
          </a:bodyPr>
          <a:lstStyle/>
          <a:p>
            <a:r>
              <a:rPr lang="en-US" dirty="0"/>
              <a:t>Detailed evaluation is rare</a:t>
            </a:r>
          </a:p>
          <a:p>
            <a:pPr marL="914400" lvl="1" indent="-457200"/>
            <a:r>
              <a:rPr lang="en-US" dirty="0"/>
              <a:t>Overly rely on software</a:t>
            </a:r>
          </a:p>
          <a:p>
            <a:pPr marL="914400" lvl="1" indent="-457200"/>
            <a:r>
              <a:rPr lang="en-US" dirty="0"/>
              <a:t>Don’t have time</a:t>
            </a:r>
          </a:p>
          <a:p>
            <a:pPr marL="914400" lvl="1" indent="-457200"/>
            <a:r>
              <a:rPr lang="en-US" dirty="0"/>
              <a:t>Aren’t concerned with </a:t>
            </a:r>
            <a:r>
              <a:rPr lang="en-US" dirty="0" err="1"/>
              <a:t>recreatability</a:t>
            </a:r>
            <a:endParaRPr lang="en-US" dirty="0"/>
          </a:p>
          <a:p>
            <a:pPr marL="914400" lvl="1" indent="-457200"/>
            <a:r>
              <a:rPr lang="en-US" dirty="0"/>
              <a:t>Discipline hasn’t required it</a:t>
            </a:r>
          </a:p>
          <a:p>
            <a:pPr marL="1600200" lvl="2" indent="-457200"/>
            <a:r>
              <a:rPr lang="en-US" dirty="0"/>
              <a:t>Small field &amp; modeling was esoteric</a:t>
            </a:r>
          </a:p>
          <a:p>
            <a:pPr marL="1600200" lvl="2" indent="-457200"/>
            <a:r>
              <a:rPr lang="en-US" dirty="0"/>
              <a:t>But most agencies rely on models now</a:t>
            </a:r>
          </a:p>
          <a:p>
            <a:pPr marL="1600200" lvl="2" indent="-457200"/>
            <a:r>
              <a:rPr lang="en-US" dirty="0"/>
              <a:t>Increased need for scientifically-defensible and detailed documentation</a:t>
            </a:r>
          </a:p>
          <a:p>
            <a:pPr marL="1600200" lvl="2" indent="-457200"/>
            <a:r>
              <a:rPr lang="en-US" dirty="0"/>
              <a:t>TRACE (Transparent and comprehensive model evaluation)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0083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752601"/>
            <a:ext cx="8915400" cy="9906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Different disciplines have different expectations of model performance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199" y="152718"/>
            <a:ext cx="8105776" cy="1371600"/>
          </a:xfrm>
        </p:spPr>
        <p:txBody>
          <a:bodyPr/>
          <a:lstStyle/>
          <a:p>
            <a:r>
              <a:rPr lang="en-US" dirty="0"/>
              <a:t>Problems with evaluation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02" y="2842798"/>
            <a:ext cx="4495802" cy="2707541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5" descr="Salinity at CB54W modeled versus observed.JPG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732859" y="2235198"/>
            <a:ext cx="3496742" cy="265747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7" name="Picture 6" descr="C:\Users\rdel1tms\Desktop\FIGURE_LTM RESULTS.JPG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02" t="4339" r="13609" b="67510"/>
          <a:stretch/>
        </p:blipFill>
        <p:spPr bwMode="auto">
          <a:xfrm>
            <a:off x="3907367" y="4495798"/>
            <a:ext cx="4745568" cy="2319867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8570236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974" y="3076663"/>
            <a:ext cx="7022418" cy="3649258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524318"/>
            <a:ext cx="8915400" cy="1835427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Biggest issue is failure to document entire evaluation process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0" dirty="0"/>
              <a:t>Iterative approach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0" dirty="0"/>
              <a:t>Evaluation occurs throughout the modeling process, but is rarely documented thoroughly. Need to document each cycle.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199" y="13570"/>
            <a:ext cx="8105776" cy="1371600"/>
          </a:xfrm>
        </p:spPr>
        <p:txBody>
          <a:bodyPr/>
          <a:lstStyle/>
          <a:p>
            <a:r>
              <a:rPr lang="en-US" dirty="0"/>
              <a:t>Problems with evaluation</a:t>
            </a:r>
          </a:p>
        </p:txBody>
      </p:sp>
    </p:spTree>
    <p:extLst>
      <p:ext uri="{BB962C8B-B14F-4D97-AF65-F5344CB8AC3E}">
        <p14:creationId xmlns:p14="http://schemas.microsoft.com/office/powerpoint/2010/main" val="7351189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CA0BA7-55C7-1ACC-533D-DCD056F296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" y="3816851"/>
            <a:ext cx="6262955" cy="2413796"/>
          </a:xfrm>
        </p:spPr>
        <p:txBody>
          <a:bodyPr>
            <a:normAutofit/>
          </a:bodyPr>
          <a:lstStyle/>
          <a:p>
            <a:r>
              <a:rPr lang="en-US" sz="2100" dirty="0"/>
              <a:t>Choosing patterns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100" b="0" dirty="0"/>
              <a:t>Pattern is anything beyond random variation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100" b="0" dirty="0"/>
              <a:t>Can be qualitative or quantitative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100" b="0" dirty="0"/>
              <a:t>Need to be diverse &amp; not correlated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1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FADA50-EA81-A341-8C75-762F91B20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42872BB-4166-BE19-0DA4-8C57C7AD4A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231988"/>
            <a:ext cx="8093947" cy="798761"/>
          </a:xfrm>
        </p:spPr>
        <p:txBody>
          <a:bodyPr>
            <a:normAutofit/>
          </a:bodyPr>
          <a:lstStyle/>
          <a:p>
            <a:r>
              <a:rPr lang="en-US" dirty="0"/>
              <a:t>Pattern-oriented modeling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29340A0-8267-EA3F-613A-84695D24DA9F}"/>
              </a:ext>
            </a:extLst>
          </p:cNvPr>
          <p:cNvSpPr txBox="1">
            <a:spLocks/>
          </p:cNvSpPr>
          <p:nvPr/>
        </p:nvSpPr>
        <p:spPr>
          <a:xfrm>
            <a:off x="327992" y="1030747"/>
            <a:ext cx="8374683" cy="20104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sz="3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100" dirty="0"/>
              <a:t>Technique for analyzing ecological models with emergent properties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altLang="en-US" sz="2100" b="0" dirty="0"/>
              <a:t>Comparison of multiple, simulated system-level patterns to multiple observed and/or hypothesized patterns from real system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sz="2100" b="0" dirty="0"/>
              <a:t>Moves away from p-values and statistics towards weight of evidence and critical thinking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C3D271E-6BD0-59C6-5728-8BAF202ACE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5803" y="3218637"/>
            <a:ext cx="2930225" cy="3453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8016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B402E6-44E4-AB01-9CDD-EC57E10D2A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E0F1BB-752E-BC45-AC1A-E514775252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48656"/>
            <a:ext cx="6518953" cy="38324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F602711-1871-4877-4424-91BD3DF2CC70}"/>
              </a:ext>
            </a:extLst>
          </p:cNvPr>
          <p:cNvSpPr txBox="1"/>
          <p:nvPr/>
        </p:nvSpPr>
        <p:spPr>
          <a:xfrm>
            <a:off x="6518953" y="1909452"/>
            <a:ext cx="21267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Mosaic of development stages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7EA328-9653-2626-09C0-F5DFF2046916}"/>
              </a:ext>
            </a:extLst>
          </p:cNvPr>
          <p:cNvSpPr txBox="1"/>
          <p:nvPr/>
        </p:nvSpPr>
        <p:spPr>
          <a:xfrm>
            <a:off x="6575924" y="3157485"/>
            <a:ext cx="21267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Vertical patterns of tree size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EC1A2E-EF14-1ECF-E48A-B340EDD06126}"/>
              </a:ext>
            </a:extLst>
          </p:cNvPr>
          <p:cNvSpPr txBox="1"/>
          <p:nvPr/>
        </p:nvSpPr>
        <p:spPr>
          <a:xfrm>
            <a:off x="6518953" y="4455562"/>
            <a:ext cx="2126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Fallen wood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E54588A3-7298-FE16-F866-25388A25A3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231988"/>
            <a:ext cx="8093947" cy="798761"/>
          </a:xfrm>
        </p:spPr>
        <p:txBody>
          <a:bodyPr>
            <a:normAutofit/>
          </a:bodyPr>
          <a:lstStyle/>
          <a:p>
            <a:r>
              <a:rPr lang="en-US" dirty="0"/>
              <a:t>Pattern-oriented modeling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1425F7D-3FF6-082D-B236-746CDA3EFF7B}"/>
              </a:ext>
            </a:extLst>
          </p:cNvPr>
          <p:cNvSpPr txBox="1"/>
          <p:nvPr/>
        </p:nvSpPr>
        <p:spPr>
          <a:xfrm>
            <a:off x="0" y="6452709"/>
            <a:ext cx="2126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Grimm et al., 2005</a:t>
            </a:r>
          </a:p>
        </p:txBody>
      </p:sp>
    </p:spTree>
    <p:extLst>
      <p:ext uri="{BB962C8B-B14F-4D97-AF65-F5344CB8AC3E}">
        <p14:creationId xmlns:p14="http://schemas.microsoft.com/office/powerpoint/2010/main" val="334818051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ssential">
  <a:themeElements>
    <a:clrScheme name="Essent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Essentia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sential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Essential</Template>
  <TotalTime>1996</TotalTime>
  <Words>1107</Words>
  <Application>Microsoft Office PowerPoint</Application>
  <PresentationFormat>On-screen Show (4:3)</PresentationFormat>
  <Paragraphs>186</Paragraphs>
  <Slides>28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Arial</vt:lpstr>
      <vt:lpstr>Arial Black</vt:lpstr>
      <vt:lpstr>Calibri</vt:lpstr>
      <vt:lpstr>Cambria Math</vt:lpstr>
      <vt:lpstr>Tahoma</vt:lpstr>
      <vt:lpstr>Essential</vt:lpstr>
      <vt:lpstr>Model Evaluation</vt:lpstr>
      <vt:lpstr>Overview</vt:lpstr>
      <vt:lpstr>Evaluation</vt:lpstr>
      <vt:lpstr>Evaluation con’t.</vt:lpstr>
      <vt:lpstr>Evaluation is often not Rigorous</vt:lpstr>
      <vt:lpstr>Problems with evaluation</vt:lpstr>
      <vt:lpstr>Problems with evaluation</vt:lpstr>
      <vt:lpstr>Pattern-oriented modeling</vt:lpstr>
      <vt:lpstr>Pattern-oriented modeling</vt:lpstr>
      <vt:lpstr>Pattern-oriented modeling</vt:lpstr>
      <vt:lpstr>PowerPoint Presentation</vt:lpstr>
      <vt:lpstr>Steps in Evaluating environmental models</vt:lpstr>
      <vt:lpstr>Assess reasonableness of model structure</vt:lpstr>
      <vt:lpstr>Example of Model Structure</vt:lpstr>
      <vt:lpstr>Do the Functional Forms make sense?</vt:lpstr>
      <vt:lpstr>Evaluating Functions</vt:lpstr>
      <vt:lpstr>Does model act like you thought it would?</vt:lpstr>
      <vt:lpstr>How does the model output compare to real data?</vt:lpstr>
      <vt:lpstr>Seagrass example</vt:lpstr>
      <vt:lpstr>Model sensitivity</vt:lpstr>
      <vt:lpstr>Model sensitivity</vt:lpstr>
      <vt:lpstr>Discovering the model’s limits</vt:lpstr>
      <vt:lpstr>Pitfalls</vt:lpstr>
      <vt:lpstr>Pitfalls</vt:lpstr>
      <vt:lpstr>Pitfalls</vt:lpstr>
      <vt:lpstr>Pitfalls</vt:lpstr>
      <vt:lpstr>Pitfalls</vt:lpstr>
      <vt:lpstr>Pitfalls</vt:lpstr>
    </vt:vector>
  </TitlesOfParts>
  <Company>U.S. Army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Model Evaluation</dc:title>
  <dc:creator>Todd</dc:creator>
  <cp:lastModifiedBy>Todd</cp:lastModifiedBy>
  <cp:revision>57</cp:revision>
  <dcterms:created xsi:type="dcterms:W3CDTF">2015-09-01T18:20:48Z</dcterms:created>
  <dcterms:modified xsi:type="dcterms:W3CDTF">2022-09-05T16:18:35Z</dcterms:modified>
</cp:coreProperties>
</file>